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4" r:id="rId9"/>
    <p:sldId id="263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A1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55" autoAdjust="0"/>
    <p:restoredTop sz="94660"/>
  </p:normalViewPr>
  <p:slideViewPr>
    <p:cSldViewPr>
      <p:cViewPr varScale="1">
        <p:scale>
          <a:sx n="83" d="100"/>
          <a:sy n="83" d="100"/>
        </p:scale>
        <p:origin x="-141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A3C0A-8CB2-46D2-970F-B0F3C359A37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9BE54-E468-4A52-AF9B-E33B76433E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A3C0A-8CB2-46D2-970F-B0F3C359A37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9BE54-E468-4A52-AF9B-E33B76433E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A3C0A-8CB2-46D2-970F-B0F3C359A37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9BE54-E468-4A52-AF9B-E33B76433E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A3C0A-8CB2-46D2-970F-B0F3C359A37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9BE54-E468-4A52-AF9B-E33B76433E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A3C0A-8CB2-46D2-970F-B0F3C359A37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9BE54-E468-4A52-AF9B-E33B76433E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A3C0A-8CB2-46D2-970F-B0F3C359A37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9BE54-E468-4A52-AF9B-E33B76433E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A3C0A-8CB2-46D2-970F-B0F3C359A37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9BE54-E468-4A52-AF9B-E33B76433E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A3C0A-8CB2-46D2-970F-B0F3C359A37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9BE54-E468-4A52-AF9B-E33B76433E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A3C0A-8CB2-46D2-970F-B0F3C359A37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9BE54-E468-4A52-AF9B-E33B76433E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A3C0A-8CB2-46D2-970F-B0F3C359A37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9BE54-E468-4A52-AF9B-E33B76433E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A3C0A-8CB2-46D2-970F-B0F3C359A37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9BE54-E468-4A52-AF9B-E33B76433E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A3C0A-8CB2-46D2-970F-B0F3C359A37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39BE54-E468-4A52-AF9B-E33B76433EB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ртинки по запросу ШИТЬЕ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8" y="2285992"/>
            <a:ext cx="3871928" cy="418149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428604"/>
            <a:ext cx="7772400" cy="2786082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atin typeface="Batang" pitchFamily="18" charset="-127"/>
                <a:ea typeface="Batang" pitchFamily="18" charset="-127"/>
              </a:rPr>
              <a:t>Творческий проект</a:t>
            </a:r>
            <a:br>
              <a:rPr lang="ru-RU" sz="3600" b="1" dirty="0" smtClean="0">
                <a:latin typeface="Batang" pitchFamily="18" charset="-127"/>
                <a:ea typeface="Batang" pitchFamily="18" charset="-127"/>
              </a:rPr>
            </a:br>
            <a:r>
              <a:rPr lang="ru-RU" sz="3600" b="1" dirty="0" smtClean="0">
                <a:latin typeface="Batang" pitchFamily="18" charset="-127"/>
                <a:ea typeface="Batang" pitchFamily="18" charset="-127"/>
              </a:rPr>
              <a:t>&lt;&lt;Новая жизнь старых вещей&gt;&gt;                                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>
              <a:solidFill>
                <a:srgbClr val="D3A113"/>
              </a:solidFill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5" name="Рисунок 4" descr="Похожее изображение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02232">
            <a:off x="569003" y="2418169"/>
            <a:ext cx="2390140" cy="18694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785918" y="214290"/>
            <a:ext cx="5715040" cy="3571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МОУ «Магнитная СОШ»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0" y="4786322"/>
            <a:ext cx="5614998" cy="10001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dirty="0" err="1" smtClean="0">
                <a:latin typeface="+mj-lt"/>
                <a:ea typeface="+mj-ea"/>
                <a:cs typeface="+mj-cs"/>
              </a:rPr>
              <a:t>Выполнила:ученица</a:t>
            </a:r>
            <a:r>
              <a:rPr lang="ru-RU" sz="4400" dirty="0" smtClean="0">
                <a:latin typeface="+mj-lt"/>
                <a:ea typeface="+mj-ea"/>
                <a:cs typeface="+mj-cs"/>
              </a:rPr>
              <a:t> 10 класса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Шумобаева</a:t>
            </a:r>
            <a:r>
              <a:rPr kumimoji="0" lang="ru-RU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Раушан</a:t>
            </a:r>
            <a:endParaRPr kumimoji="0" lang="ru-RU" sz="44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aseline="0" dirty="0" smtClean="0">
                <a:latin typeface="+mj-lt"/>
                <a:ea typeface="+mj-ea"/>
                <a:cs typeface="+mj-cs"/>
              </a:rPr>
              <a:t>Руководитель:</a:t>
            </a:r>
            <a:r>
              <a:rPr lang="ru-RU" sz="4400" dirty="0" smtClean="0">
                <a:latin typeface="+mj-lt"/>
                <a:ea typeface="+mj-ea"/>
                <a:cs typeface="+mj-cs"/>
              </a:rPr>
              <a:t> </a:t>
            </a:r>
            <a:r>
              <a:rPr lang="ru-RU" sz="4400" dirty="0" err="1" smtClean="0">
                <a:latin typeface="+mj-lt"/>
                <a:ea typeface="+mj-ea"/>
                <a:cs typeface="+mj-cs"/>
              </a:rPr>
              <a:t>Авиленко</a:t>
            </a:r>
            <a:r>
              <a:rPr lang="ru-RU" sz="4400" dirty="0" smtClean="0">
                <a:latin typeface="+mj-lt"/>
                <a:ea typeface="+mj-ea"/>
                <a:cs typeface="+mj-cs"/>
              </a:rPr>
              <a:t> Н.П.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enagold.ru/fon/pred/ruko/sewing18.jpg"/>
          <p:cNvPicPr>
            <a:picLocks noChangeAspect="1" noChangeArrowheads="1"/>
          </p:cNvPicPr>
          <p:nvPr/>
        </p:nvPicPr>
        <p:blipFill>
          <a:blip r:embed="rId2" cstate="print">
            <a:lum bright="2000" contrast="-75000"/>
          </a:blip>
          <a:srcRect/>
          <a:stretch>
            <a:fillRect/>
          </a:stretch>
        </p:blipFill>
        <p:spPr bwMode="auto">
          <a:xfrm>
            <a:off x="0" y="-15810"/>
            <a:ext cx="9144000" cy="687381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42910" y="857232"/>
            <a:ext cx="7772400" cy="2671780"/>
          </a:xfrm>
        </p:spPr>
        <p:txBody>
          <a:bodyPr numCol="1">
            <a:noAutofit/>
          </a:bodyPr>
          <a:lstStyle/>
          <a:p>
            <a:pPr algn="l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  <a:t/>
            </a:r>
            <a:b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</a:b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  <a:t/>
            </a:r>
            <a:b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</a:b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  <a:t>Цель проекта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  <a:t>:</a:t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</a:b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  <a:t/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</a:br>
            <a:r>
              <a:rPr 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  <a:t>«Изготовить совершенно новую и эксклюзивную вещь, испытав при этом минимальные траты»</a:t>
            </a:r>
            <a:endParaRPr lang="ru-RU" b="1" i="1" dirty="0">
              <a:solidFill>
                <a:schemeClr val="tx1">
                  <a:lumMod val="95000"/>
                  <a:lumOff val="5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enagold.ru/fon/pred/ruko/sewing18.jpg"/>
          <p:cNvPicPr>
            <a:picLocks noChangeAspect="1" noChangeArrowheads="1"/>
          </p:cNvPicPr>
          <p:nvPr/>
        </p:nvPicPr>
        <p:blipFill>
          <a:blip r:embed="rId2" cstate="print">
            <a:lum bright="37000" contrast="-71000"/>
          </a:blip>
          <a:srcRect/>
          <a:stretch>
            <a:fillRect/>
          </a:stretch>
        </p:blipFill>
        <p:spPr bwMode="auto">
          <a:xfrm>
            <a:off x="0" y="0"/>
            <a:ext cx="9144000" cy="687381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71472" y="428604"/>
            <a:ext cx="7772400" cy="6429396"/>
          </a:xfrm>
        </p:spPr>
        <p:txBody>
          <a:bodyPr>
            <a:noAutofit/>
          </a:bodyPr>
          <a:lstStyle/>
          <a:p>
            <a:pPr marL="742950" lvl="0" indent="-742950" algn="l">
              <a:buFont typeface="Wingdings" pitchFamily="2" charset="2"/>
              <a:buChar char="ü"/>
            </a:pPr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  <a:t>Задачи: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  <a:t/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</a:b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  <a:t>⇒</a:t>
            </a:r>
            <a:r>
              <a:rPr lang="ru-RU" sz="2800" dirty="0" smtClean="0">
                <a:latin typeface="Batang" pitchFamily="18" charset="-127"/>
                <a:ea typeface="Batang" pitchFamily="18" charset="-127"/>
              </a:rPr>
              <a:t>Изучить необходимую литературу</a:t>
            </a:r>
            <a:br>
              <a:rPr lang="ru-RU" sz="2800" dirty="0" smtClean="0">
                <a:latin typeface="Batang" pitchFamily="18" charset="-127"/>
                <a:ea typeface="Batang" pitchFamily="18" charset="-127"/>
              </a:rPr>
            </a:br>
            <a:r>
              <a:rPr lang="ru-RU" sz="2800" dirty="0" smtClean="0">
                <a:latin typeface="Batang" pitchFamily="18" charset="-127"/>
                <a:ea typeface="Batang" pitchFamily="18" charset="-127"/>
              </a:rPr>
              <a:t>⇒Проанализировать аналоги</a:t>
            </a:r>
            <a:br>
              <a:rPr lang="ru-RU" sz="2800" dirty="0" smtClean="0">
                <a:latin typeface="Batang" pitchFamily="18" charset="-127"/>
                <a:ea typeface="Batang" pitchFamily="18" charset="-127"/>
              </a:rPr>
            </a:br>
            <a:r>
              <a:rPr lang="ru-RU" sz="2800" dirty="0" smtClean="0">
                <a:latin typeface="Batang" pitchFamily="18" charset="-127"/>
                <a:ea typeface="Batang" pitchFamily="18" charset="-127"/>
              </a:rPr>
              <a:t>⇒Выбрать оптимальный вариант</a:t>
            </a:r>
            <a:br>
              <a:rPr lang="ru-RU" sz="2800" dirty="0" smtClean="0">
                <a:latin typeface="Batang" pitchFamily="18" charset="-127"/>
                <a:ea typeface="Batang" pitchFamily="18" charset="-127"/>
              </a:rPr>
            </a:br>
            <a:r>
              <a:rPr lang="ru-RU" sz="2800" dirty="0" smtClean="0">
                <a:latin typeface="Batang" pitchFamily="18" charset="-127"/>
                <a:ea typeface="Batang" pitchFamily="18" charset="-127"/>
              </a:rPr>
              <a:t>⇒Подобрать необходимые инструменты, материалы и оборудование</a:t>
            </a:r>
            <a:br>
              <a:rPr lang="ru-RU" sz="2800" dirty="0" smtClean="0">
                <a:latin typeface="Batang" pitchFamily="18" charset="-127"/>
                <a:ea typeface="Batang" pitchFamily="18" charset="-127"/>
              </a:rPr>
            </a:br>
            <a:r>
              <a:rPr lang="ru-RU" sz="2800" dirty="0" smtClean="0">
                <a:latin typeface="Batang" pitchFamily="18" charset="-127"/>
                <a:ea typeface="Batang" pitchFamily="18" charset="-127"/>
              </a:rPr>
              <a:t>⇒Разработать технологические карты по изготовлению проекта</a:t>
            </a:r>
            <a:br>
              <a:rPr lang="ru-RU" sz="2800" dirty="0" smtClean="0">
                <a:latin typeface="Batang" pitchFamily="18" charset="-127"/>
                <a:ea typeface="Batang" pitchFamily="18" charset="-127"/>
              </a:rPr>
            </a:br>
            <a:r>
              <a:rPr lang="ru-RU" sz="2800" dirty="0" smtClean="0">
                <a:latin typeface="Batang" pitchFamily="18" charset="-127"/>
                <a:ea typeface="Batang" pitchFamily="18" charset="-127"/>
              </a:rPr>
              <a:t>⇒Изготовить проект</a:t>
            </a:r>
            <a:br>
              <a:rPr lang="ru-RU" sz="2800" dirty="0" smtClean="0">
                <a:latin typeface="Batang" pitchFamily="18" charset="-127"/>
                <a:ea typeface="Batang" pitchFamily="18" charset="-127"/>
              </a:rPr>
            </a:br>
            <a:r>
              <a:rPr lang="ru-RU" sz="2800" dirty="0" smtClean="0">
                <a:latin typeface="Batang" pitchFamily="18" charset="-127"/>
                <a:ea typeface="Batang" pitchFamily="18" charset="-127"/>
              </a:rPr>
              <a:t>⇒Выполнить экономический и экологический анализ</a:t>
            </a:r>
            <a:br>
              <a:rPr lang="ru-RU" sz="2800" dirty="0" smtClean="0">
                <a:latin typeface="Batang" pitchFamily="18" charset="-127"/>
                <a:ea typeface="Batang" pitchFamily="18" charset="-127"/>
              </a:rPr>
            </a:br>
            <a:r>
              <a:rPr lang="ru-RU" sz="2800" dirty="0" smtClean="0">
                <a:latin typeface="Batang" pitchFamily="18" charset="-127"/>
                <a:ea typeface="Batang" pitchFamily="18" charset="-127"/>
              </a:rPr>
              <a:t>⇒Проанализировать готовое изделие, выявляя плюсы и минусы.</a:t>
            </a:r>
            <a:br>
              <a:rPr lang="ru-RU" sz="2800" dirty="0" smtClean="0">
                <a:latin typeface="Batang" pitchFamily="18" charset="-127"/>
                <a:ea typeface="Batang" pitchFamily="18" charset="-127"/>
              </a:rPr>
            </a:br>
            <a:r>
              <a:rPr lang="ru-RU" sz="2800" dirty="0" smtClean="0">
                <a:latin typeface="Batang" pitchFamily="18" charset="-127"/>
                <a:ea typeface="Batang" pitchFamily="18" charset="-127"/>
              </a:rPr>
              <a:t>⇒Дать рекламу изделия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enagold.ru/fon/pred/ruko/sewing18.jpg"/>
          <p:cNvPicPr>
            <a:picLocks noChangeAspect="1" noChangeArrowheads="1"/>
          </p:cNvPicPr>
          <p:nvPr/>
        </p:nvPicPr>
        <p:blipFill>
          <a:blip r:embed="rId2" cstate="print">
            <a:lum bright="37000" contrast="-71000"/>
          </a:blip>
          <a:srcRect/>
          <a:stretch>
            <a:fillRect/>
          </a:stretch>
        </p:blipFill>
        <p:spPr bwMode="auto">
          <a:xfrm>
            <a:off x="0" y="0"/>
            <a:ext cx="9144000" cy="687381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71472" y="428604"/>
            <a:ext cx="7772400" cy="1928826"/>
          </a:xfrm>
        </p:spPr>
        <p:txBody>
          <a:bodyPr>
            <a:noAutofit/>
          </a:bodyPr>
          <a:lstStyle/>
          <a:p>
            <a:pPr marL="742950" indent="-742950" algn="l"/>
            <a:r>
              <a:rPr lang="ru-RU" sz="2000" b="1" u="sng" dirty="0" smtClean="0">
                <a:latin typeface="Batang" pitchFamily="18" charset="-127"/>
                <a:ea typeface="Batang" pitchFamily="18" charset="-127"/>
              </a:rPr>
              <a:t/>
            </a:r>
            <a:br>
              <a:rPr lang="ru-RU" sz="2000" b="1" u="sng" dirty="0" smtClean="0">
                <a:latin typeface="Batang" pitchFamily="18" charset="-127"/>
                <a:ea typeface="Batang" pitchFamily="18" charset="-127"/>
              </a:rPr>
            </a:br>
            <a:r>
              <a:rPr lang="ru-RU" sz="2000" b="1" u="sng" dirty="0" err="1" smtClean="0">
                <a:latin typeface="Batang" pitchFamily="18" charset="-127"/>
                <a:ea typeface="Batang" pitchFamily="18" charset="-127"/>
              </a:rPr>
              <a:t>Кастомазинг</a:t>
            </a:r>
            <a:r>
              <a:rPr lang="ru-RU" sz="2000" b="1" dirty="0" smtClean="0">
                <a:latin typeface="Batang" pitchFamily="18" charset="-127"/>
                <a:ea typeface="Batang" pitchFamily="18" charset="-127"/>
              </a:rPr>
              <a:t> </a:t>
            </a:r>
            <a:r>
              <a:rPr lang="ru-RU" sz="2000" dirty="0" smtClean="0">
                <a:latin typeface="Batang" pitchFamily="18" charset="-127"/>
                <a:ea typeface="Batang" pitchFamily="18" charset="-127"/>
              </a:rPr>
              <a:t>- перекрой и декорирование вещей, способ выделиться из толпы и подчеркнуть свою индивидуальность переделкой старой вещи в новую, стильную.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16386" name="Picture 2" descr="http://mtdata.ru/u30/photo1CDF/20735499322-0/origin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1571612"/>
            <a:ext cx="6953250" cy="49149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enagold.ru/fon/pred/ruko/sewing18.jpg"/>
          <p:cNvPicPr>
            <a:picLocks noChangeAspect="1" noChangeArrowheads="1"/>
          </p:cNvPicPr>
          <p:nvPr/>
        </p:nvPicPr>
        <p:blipFill>
          <a:blip r:embed="rId2" cstate="print">
            <a:lum bright="37000" contrast="-71000"/>
          </a:blip>
          <a:srcRect/>
          <a:stretch>
            <a:fillRect/>
          </a:stretch>
        </p:blipFill>
        <p:spPr bwMode="auto">
          <a:xfrm>
            <a:off x="0" y="0"/>
            <a:ext cx="9144000" cy="6873810"/>
          </a:xfrm>
          <a:prstGeom prst="rect">
            <a:avLst/>
          </a:prstGeom>
          <a:noFill/>
        </p:spPr>
      </p:pic>
      <p:pic>
        <p:nvPicPr>
          <p:cNvPr id="18434" name="Picture 2" descr="переделка старой одежд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14290"/>
            <a:ext cx="3286148" cy="3286148"/>
          </a:xfrm>
          <a:prstGeom prst="rect">
            <a:avLst/>
          </a:prstGeom>
          <a:noFill/>
        </p:spPr>
      </p:pic>
      <p:pic>
        <p:nvPicPr>
          <p:cNvPr id="18436" name="Picture 4" descr="переделка одежды из старой в стильную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0430" y="214290"/>
            <a:ext cx="2928958" cy="3286148"/>
          </a:xfrm>
          <a:prstGeom prst="rect">
            <a:avLst/>
          </a:prstGeom>
          <a:noFill/>
        </p:spPr>
      </p:pic>
      <p:pic>
        <p:nvPicPr>
          <p:cNvPr id="18438" name="Picture 6" descr="как переделать старую одежду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88" y="214290"/>
            <a:ext cx="2500330" cy="3286148"/>
          </a:xfrm>
          <a:prstGeom prst="rect">
            <a:avLst/>
          </a:prstGeom>
          <a:noFill/>
        </p:spPr>
      </p:pic>
      <p:pic>
        <p:nvPicPr>
          <p:cNvPr id="18440" name="Picture 8" descr="переделка одежды в модную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14612" y="3500438"/>
            <a:ext cx="2285984" cy="3143272"/>
          </a:xfrm>
          <a:prstGeom prst="rect">
            <a:avLst/>
          </a:prstGeom>
          <a:noFill/>
        </p:spPr>
      </p:pic>
      <p:pic>
        <p:nvPicPr>
          <p:cNvPr id="18442" name="Picture 10" descr="переделка одежды из старой в стильную своими руками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4282" y="3500438"/>
            <a:ext cx="2500330" cy="3135651"/>
          </a:xfrm>
          <a:prstGeom prst="rect">
            <a:avLst/>
          </a:prstGeom>
          <a:noFill/>
        </p:spPr>
      </p:pic>
      <p:pic>
        <p:nvPicPr>
          <p:cNvPr id="18444" name="Picture 12" descr="как переделать старую одежду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00628" y="3500438"/>
            <a:ext cx="3929050" cy="31289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enagold.ru/fon/pred/ruko/sewing18.jpg"/>
          <p:cNvPicPr>
            <a:picLocks noChangeAspect="1" noChangeArrowheads="1"/>
          </p:cNvPicPr>
          <p:nvPr/>
        </p:nvPicPr>
        <p:blipFill>
          <a:blip r:embed="rId2" cstate="print">
            <a:lum bright="37000" contrast="-71000"/>
          </a:blip>
          <a:srcRect/>
          <a:stretch>
            <a:fillRect/>
          </a:stretch>
        </p:blipFill>
        <p:spPr bwMode="auto">
          <a:xfrm>
            <a:off x="0" y="0"/>
            <a:ext cx="9144000" cy="6873810"/>
          </a:xfrm>
          <a:prstGeom prst="rect">
            <a:avLst/>
          </a:prstGeom>
          <a:noFill/>
        </p:spPr>
      </p:pic>
      <p:pic>
        <p:nvPicPr>
          <p:cNvPr id="19458" name="Picture 2" descr="обновление и переделка одежд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14290"/>
            <a:ext cx="3071834" cy="6429420"/>
          </a:xfrm>
          <a:prstGeom prst="rect">
            <a:avLst/>
          </a:prstGeom>
          <a:noFill/>
        </p:spPr>
      </p:pic>
      <p:pic>
        <p:nvPicPr>
          <p:cNvPr id="20482" name="Picture 2" descr="переделка одежды фот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2" y="214290"/>
            <a:ext cx="3000395" cy="6429420"/>
          </a:xfrm>
          <a:prstGeom prst="rect">
            <a:avLst/>
          </a:prstGeom>
          <a:noFill/>
        </p:spPr>
      </p:pic>
      <p:pic>
        <p:nvPicPr>
          <p:cNvPr id="20484" name="Picture 4" descr="переделка одежды из старой в стильную своими руками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43240" y="214290"/>
            <a:ext cx="2786082" cy="64294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enagold.ru/fon/pred/ruko/sewing18.jpg"/>
          <p:cNvPicPr>
            <a:picLocks noChangeAspect="1" noChangeArrowheads="1"/>
          </p:cNvPicPr>
          <p:nvPr/>
        </p:nvPicPr>
        <p:blipFill>
          <a:blip r:embed="rId2" cstate="print">
            <a:lum bright="37000" contrast="-71000"/>
          </a:blip>
          <a:srcRect/>
          <a:stretch>
            <a:fillRect/>
          </a:stretch>
        </p:blipFill>
        <p:spPr bwMode="auto">
          <a:xfrm>
            <a:off x="0" y="0"/>
            <a:ext cx="9144000" cy="6873810"/>
          </a:xfrm>
          <a:prstGeom prst="rect">
            <a:avLst/>
          </a:prstGeom>
          <a:noFill/>
        </p:spPr>
      </p:pic>
      <p:pic>
        <p:nvPicPr>
          <p:cNvPr id="11" name="Рисунок 10" descr="C:\Users\Раушан\Downloads\SdWpM_croper_ru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4" y="571480"/>
            <a:ext cx="3714776" cy="5643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Картинки по запросу рубашка со спущенными плечами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38" y="571480"/>
            <a:ext cx="3157552" cy="5643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enagold.ru/fon/pred/ruko/sewing18.jpg"/>
          <p:cNvPicPr>
            <a:picLocks noChangeAspect="1" noChangeArrowheads="1"/>
          </p:cNvPicPr>
          <p:nvPr/>
        </p:nvPicPr>
        <p:blipFill>
          <a:blip r:embed="rId2" cstate="print">
            <a:lum bright="37000" contrast="-71000"/>
          </a:blip>
          <a:srcRect/>
          <a:stretch>
            <a:fillRect/>
          </a:stretch>
        </p:blipFill>
        <p:spPr bwMode="auto">
          <a:xfrm>
            <a:off x="0" y="0"/>
            <a:ext cx="9144000" cy="6873810"/>
          </a:xfrm>
          <a:prstGeom prst="rect">
            <a:avLst/>
          </a:prstGeom>
          <a:noFill/>
        </p:spPr>
      </p:pic>
      <p:pic>
        <p:nvPicPr>
          <p:cNvPr id="8" name="Рисунок 7" descr="Похожее изображение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14" y="1071546"/>
            <a:ext cx="3143272" cy="4643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Картинки по запросу переделка джинс в юбку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4" y="1071546"/>
            <a:ext cx="3143272" cy="46434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enagold.ru/fon/pred/ruko/sewing18.jpg"/>
          <p:cNvPicPr>
            <a:picLocks noChangeAspect="1" noChangeArrowheads="1"/>
          </p:cNvPicPr>
          <p:nvPr/>
        </p:nvPicPr>
        <p:blipFill>
          <a:blip r:embed="rId2" cstate="print">
            <a:lum bright="37000" contrast="-71000"/>
          </a:blip>
          <a:srcRect/>
          <a:stretch>
            <a:fillRect/>
          </a:stretch>
        </p:blipFill>
        <p:spPr bwMode="auto">
          <a:xfrm>
            <a:off x="0" y="0"/>
            <a:ext cx="9144000" cy="6873810"/>
          </a:xfrm>
          <a:prstGeom prst="rect">
            <a:avLst/>
          </a:prstGeo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71472" y="1714488"/>
          <a:ext cx="8001055" cy="3714776"/>
        </p:xfrm>
        <a:graphic>
          <a:graphicData uri="http://schemas.openxmlformats.org/drawingml/2006/table">
            <a:tbl>
              <a:tblPr/>
              <a:tblGrid>
                <a:gridCol w="619053"/>
                <a:gridCol w="3769350"/>
                <a:gridCol w="2194660"/>
                <a:gridCol w="1417992"/>
              </a:tblGrid>
              <a:tr h="702351">
                <a:tc>
                  <a:txBody>
                    <a:bodyPr/>
                    <a:lstStyle/>
                    <a:p>
                      <a:pPr>
                        <a:spcAft>
                          <a:spcPts val="1010"/>
                        </a:spcAft>
                      </a:pPr>
                      <a:r>
                        <a:rPr lang="ru-RU" sz="3200" b="1" dirty="0">
                          <a:latin typeface="Calibri"/>
                          <a:ea typeface="Times New Roman"/>
                        </a:rPr>
                        <a:t>№</a:t>
                      </a:r>
                      <a:endParaRPr lang="ru-RU" sz="3200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10"/>
                        </a:spcAft>
                      </a:pPr>
                      <a:r>
                        <a:rPr lang="ru-RU" sz="3200" b="1" dirty="0">
                          <a:latin typeface="Calibri"/>
                          <a:ea typeface="Times New Roman"/>
                        </a:rPr>
                        <a:t>Наименование</a:t>
                      </a:r>
                      <a:endParaRPr lang="ru-RU" sz="3200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10"/>
                        </a:spcAft>
                      </a:pPr>
                      <a:r>
                        <a:rPr lang="ru-RU" sz="3200" b="1">
                          <a:latin typeface="Calibri"/>
                          <a:ea typeface="Times New Roman"/>
                        </a:rPr>
                        <a:t>Количество</a:t>
                      </a:r>
                      <a:endParaRPr lang="ru-RU" sz="320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10"/>
                        </a:spcAft>
                      </a:pPr>
                      <a:r>
                        <a:rPr lang="ru-RU" sz="3200" b="1">
                          <a:latin typeface="Calibri"/>
                          <a:ea typeface="Times New Roman"/>
                        </a:rPr>
                        <a:t>Цена</a:t>
                      </a:r>
                      <a:endParaRPr lang="ru-RU" sz="320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2351">
                <a:tc>
                  <a:txBody>
                    <a:bodyPr/>
                    <a:lstStyle/>
                    <a:p>
                      <a:pPr>
                        <a:spcAft>
                          <a:spcPts val="1010"/>
                        </a:spcAft>
                      </a:pPr>
                      <a:r>
                        <a:rPr lang="ru-RU" sz="3200" b="1">
                          <a:latin typeface="Calibri"/>
                          <a:ea typeface="Times New Roman"/>
                        </a:rPr>
                        <a:t>1</a:t>
                      </a:r>
                      <a:endParaRPr lang="ru-RU" sz="320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10"/>
                        </a:spcAft>
                      </a:pPr>
                      <a:r>
                        <a:rPr lang="ru-RU" sz="3200" dirty="0">
                          <a:latin typeface="Calibri"/>
                          <a:ea typeface="Times New Roman"/>
                        </a:rPr>
                        <a:t>Нитки швейные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10"/>
                        </a:spcAft>
                      </a:pPr>
                      <a:r>
                        <a:rPr lang="ru-RU" sz="3200" dirty="0">
                          <a:latin typeface="Calibri"/>
                          <a:ea typeface="Times New Roman"/>
                        </a:rPr>
                        <a:t>2 катушки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10"/>
                        </a:spcAft>
                      </a:pPr>
                      <a:r>
                        <a:rPr lang="ru-RU" sz="3200" dirty="0">
                          <a:latin typeface="Calibri"/>
                          <a:ea typeface="Times New Roman"/>
                        </a:rPr>
                        <a:t>36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  <a:tr h="905374">
                <a:tc>
                  <a:txBody>
                    <a:bodyPr/>
                    <a:lstStyle/>
                    <a:p>
                      <a:pPr>
                        <a:spcAft>
                          <a:spcPts val="1010"/>
                        </a:spcAft>
                      </a:pPr>
                      <a:r>
                        <a:rPr lang="ru-RU" sz="3200" b="1">
                          <a:latin typeface="Calibri"/>
                          <a:ea typeface="Times New Roman"/>
                        </a:rPr>
                        <a:t>2</a:t>
                      </a:r>
                      <a:endParaRPr lang="ru-RU" sz="320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10"/>
                        </a:spcAft>
                      </a:pPr>
                      <a:r>
                        <a:rPr lang="ru-RU" sz="3200">
                          <a:latin typeface="Calibri"/>
                          <a:ea typeface="Times New Roman"/>
                        </a:rPr>
                        <a:t>Электроэнергия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10"/>
                        </a:spcAft>
                      </a:pPr>
                      <a:endParaRPr lang="ru-RU" sz="3200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10"/>
                        </a:spcAft>
                      </a:pPr>
                      <a:r>
                        <a:rPr lang="ru-RU" sz="3200" dirty="0">
                          <a:latin typeface="Calibri"/>
                          <a:ea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4700">
                <a:tc>
                  <a:txBody>
                    <a:bodyPr/>
                    <a:lstStyle/>
                    <a:p>
                      <a:pPr>
                        <a:spcAft>
                          <a:spcPts val="1010"/>
                        </a:spcAft>
                      </a:pPr>
                      <a:endParaRPr lang="ru-RU" sz="320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1010"/>
                        </a:spcAft>
                      </a:pPr>
                      <a:r>
                        <a:rPr lang="ru-RU" sz="3200" b="1" dirty="0" smtClean="0">
                          <a:latin typeface="Calibri"/>
                          <a:ea typeface="Times New Roman"/>
                        </a:rPr>
                        <a:t>                                             Итого</a:t>
                      </a:r>
                      <a:r>
                        <a:rPr lang="ru-RU" sz="3200" b="1" dirty="0">
                          <a:latin typeface="Calibri"/>
                          <a:ea typeface="Times New Roman"/>
                        </a:rPr>
                        <a:t>:</a:t>
                      </a:r>
                      <a:endParaRPr lang="ru-RU" sz="3200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10"/>
                        </a:spcAft>
                      </a:pPr>
                      <a:r>
                        <a:rPr lang="ru-RU" sz="3200" dirty="0">
                          <a:latin typeface="Calibri"/>
                          <a:ea typeface="Times New Roman"/>
                        </a:rPr>
                        <a:t>66 рублей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</a:tbl>
          </a:graphicData>
        </a:graphic>
      </p:graphicFrame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Batang" pitchFamily="18" charset="-127"/>
                <a:ea typeface="Batang" pitchFamily="18" charset="-127"/>
              </a:rPr>
              <a:t>Экономическое обоснование</a:t>
            </a:r>
            <a:endParaRPr lang="ru-RU" dirty="0">
              <a:latin typeface="Batang" pitchFamily="18" charset="-127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enagold.ru/fon/pred/ruko/sewing18.jpg"/>
          <p:cNvPicPr>
            <a:picLocks noChangeAspect="1" noChangeArrowheads="1"/>
          </p:cNvPicPr>
          <p:nvPr/>
        </p:nvPicPr>
        <p:blipFill>
          <a:blip r:embed="rId2" cstate="print">
            <a:lum bright="37000" contrast="-71000"/>
          </a:blip>
          <a:srcRect/>
          <a:stretch>
            <a:fillRect/>
          </a:stretch>
        </p:blipFill>
        <p:spPr bwMode="auto">
          <a:xfrm>
            <a:off x="0" y="0"/>
            <a:ext cx="9144000" cy="6873810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Batang" pitchFamily="18" charset="-127"/>
                <a:ea typeface="Batang" pitchFamily="18" charset="-127"/>
              </a:rPr>
              <a:t>Необходимые материалы</a:t>
            </a:r>
            <a:endParaRPr lang="ru-RU" dirty="0"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2" name="Picture 2" descr="https://static3.depositphotos.com/1001662/160/i/950/depositphotos_1604780-stock-photo-sewing-stuf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1428736"/>
            <a:ext cx="6409066" cy="4857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enagold.ru/fon/pred/ruko/sewing18.jpg"/>
          <p:cNvPicPr>
            <a:picLocks noChangeAspect="1" noChangeArrowheads="1"/>
          </p:cNvPicPr>
          <p:nvPr/>
        </p:nvPicPr>
        <p:blipFill>
          <a:blip r:embed="rId2" cstate="print">
            <a:lum bright="37000" contrast="-71000"/>
          </a:blip>
          <a:srcRect/>
          <a:stretch>
            <a:fillRect/>
          </a:stretch>
        </p:blipFill>
        <p:spPr bwMode="auto">
          <a:xfrm>
            <a:off x="0" y="0"/>
            <a:ext cx="9144000" cy="6873810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Batang" pitchFamily="18" charset="-127"/>
                <a:ea typeface="Batang" pitchFamily="18" charset="-127"/>
              </a:rPr>
              <a:t>Необходимые материалы</a:t>
            </a:r>
            <a:endParaRPr lang="ru-RU" dirty="0"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23554" name="Picture 2" descr="http://chelyabinsk.vseinstrumenti.ru/images/goods/rashodnie-materialy/instrument/786849/0x0/11384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428736"/>
            <a:ext cx="4833928" cy="4857784"/>
          </a:xfrm>
          <a:prstGeom prst="rect">
            <a:avLst/>
          </a:prstGeom>
          <a:noFill/>
        </p:spPr>
      </p:pic>
      <p:pic>
        <p:nvPicPr>
          <p:cNvPr id="23556" name="Picture 4" descr="https://shveiburg.ru/upload/iblock/61e/331.97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1428736"/>
            <a:ext cx="3940352" cy="4857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enagold.ru/fon/pred/ruko/sewing18.jpg"/>
          <p:cNvPicPr>
            <a:picLocks noChangeAspect="1" noChangeArrowheads="1"/>
          </p:cNvPicPr>
          <p:nvPr/>
        </p:nvPicPr>
        <p:blipFill>
          <a:blip r:embed="rId2" cstate="print">
            <a:lum bright="51000" contrast="-78000"/>
          </a:blip>
          <a:srcRect/>
          <a:stretch>
            <a:fillRect/>
          </a:stretch>
        </p:blipFill>
        <p:spPr bwMode="auto">
          <a:xfrm>
            <a:off x="0" y="0"/>
            <a:ext cx="9144000" cy="6873810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Batang" pitchFamily="18" charset="-127"/>
                <a:ea typeface="Batang" pitchFamily="18" charset="-127"/>
              </a:rPr>
              <a:t>Спасибо за внимание!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24578" name="Picture 2" descr="https://img-fotki.yandex.ru/get/3007/244101286.46/0_1293b4_40d2f944_S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2571744"/>
            <a:ext cx="2928962" cy="35147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4804</TotalTime>
  <Words>47</Words>
  <Application>Microsoft Office PowerPoint</Application>
  <PresentationFormat>Экран (4:3)</PresentationFormat>
  <Paragraphs>25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Творческий проект &lt;&lt;Новая жизнь старых вещей&gt;&gt;                                 </vt:lpstr>
      <vt:lpstr>  Цель проекта:  «Изготовить совершенно новую и эксклюзивную вещь, испытав при этом минимальные траты»</vt:lpstr>
      <vt:lpstr>Задачи: ⇒Изучить необходимую литературу ⇒Проанализировать аналоги ⇒Выбрать оптимальный вариант ⇒Подобрать необходимые инструменты, материалы и оборудование ⇒Разработать технологические карты по изготовлению проекта ⇒Изготовить проект ⇒Выполнить экономический и экологический анализ ⇒Проанализировать готовое изделие, выявляя плюсы и минусы. ⇒Дать рекламу изделия </vt:lpstr>
      <vt:lpstr> Кастомазинг - перекрой и декорирование вещей, способ выделиться из толпы и подчеркнуть свою индивидуальность переделкой старой вещи в новую, стильную.  </vt:lpstr>
      <vt:lpstr>Презентация PowerPoint</vt:lpstr>
      <vt:lpstr>Презентация PowerPoint</vt:lpstr>
      <vt:lpstr>Презентация PowerPoint</vt:lpstr>
      <vt:lpstr>Презентация PowerPoint</vt:lpstr>
      <vt:lpstr>Экономическое обоснование</vt:lpstr>
      <vt:lpstr>Необходимые материалы</vt:lpstr>
      <vt:lpstr>Необходимые материалы</vt:lpstr>
      <vt:lpstr>Спасибо за внимание!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Раушан</dc:creator>
  <cp:lastModifiedBy>Заместитель по ВР</cp:lastModifiedBy>
  <cp:revision>260</cp:revision>
  <dcterms:created xsi:type="dcterms:W3CDTF">2017-11-16T16:12:04Z</dcterms:created>
  <dcterms:modified xsi:type="dcterms:W3CDTF">2023-08-14T06:06:39Z</dcterms:modified>
</cp:coreProperties>
</file>